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461" r:id="rId3"/>
    <p:sldId id="462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391" r:id="rId21"/>
    <p:sldId id="444" r:id="rId22"/>
    <p:sldId id="445" r:id="rId23"/>
    <p:sldId id="449" r:id="rId24"/>
    <p:sldId id="450" r:id="rId25"/>
    <p:sldId id="460" r:id="rId26"/>
    <p:sldId id="443" r:id="rId27"/>
    <p:sldId id="43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美政" initials="彭美政" lastIdx="1" clrIdx="0">
    <p:extLst>
      <p:ext uri="{19B8F6BF-5375-455C-9EA6-DF929625EA0E}">
        <p15:presenceInfo xmlns:p15="http://schemas.microsoft.com/office/powerpoint/2012/main" userId="bd48a8fddfd076f4" providerId="Windows Live"/>
      </p:ext>
    </p:extLst>
  </p:cmAuthor>
  <p:cmAuthor id="2" name="Li Jiaqi" initials="LJ" lastIdx="1" clrIdx="1">
    <p:extLst>
      <p:ext uri="{19B8F6BF-5375-455C-9EA6-DF929625EA0E}">
        <p15:presenceInfo xmlns:p15="http://schemas.microsoft.com/office/powerpoint/2012/main" userId="fef7adba8bc95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6366" autoAdjust="0"/>
  </p:normalViewPr>
  <p:slideViewPr>
    <p:cSldViewPr snapToGrid="0">
      <p:cViewPr varScale="1">
        <p:scale>
          <a:sx n="114" d="100"/>
          <a:sy n="114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D1A9-478B-41ED-9866-E381DF816B98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A800-6726-4758-8710-067720462B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64170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5769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402611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16472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75784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375316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68033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646896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699810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4015745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456453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535322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39969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762990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175504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447602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98084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854193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90919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85927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02751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22040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397594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</a:p>
          <a:p>
            <a:r>
              <a:rPr lang="zh-CN" altLang="en-US"/>
              <a:t>结构也可由专家确定</a:t>
            </a:r>
            <a:r>
              <a:rPr lang="en-US" altLang="zh-CN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10763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5993687-4A08-4D76-868A-7FDF6E65691D}"/>
              </a:ext>
            </a:extLst>
          </p:cNvPr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9609BF-9D70-4FF9-8C11-F8D0537A10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2" y="206376"/>
            <a:ext cx="915987" cy="915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  <a:noFill/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642369" y="1442073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C3954C9-DBAA-4BED-A7D8-9F78CADEBB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2" y="206376"/>
            <a:ext cx="915987" cy="915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  <a:noFill/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7000D3-1169-4BCE-8098-3E0FDD1E33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" y="178480"/>
            <a:ext cx="964152" cy="9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4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  <a:noFill/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7000D3-1169-4BCE-8098-3E0FDD1E33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" y="178480"/>
            <a:ext cx="964152" cy="9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7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  <a:noFill/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7000D3-1169-4BCE-8098-3E0FDD1E33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" y="178480"/>
            <a:ext cx="964152" cy="9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  <a:noFill/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7000D3-1169-4BCE-8098-3E0FDD1E33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" y="178480"/>
            <a:ext cx="964152" cy="9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69089DC-F354-407C-95CC-E0C89965EFAA}"/>
              </a:ext>
            </a:extLst>
          </p:cNvPr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56950C5-F0EC-482E-87A6-05B1077B21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2" y="206376"/>
            <a:ext cx="915987" cy="915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5" r:id="rId4"/>
    <p:sldLayoutId id="2147483666" r:id="rId5"/>
    <p:sldLayoutId id="2147483667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osdi21/presentation/thor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usenix.org/conference/osdi21/presentation/gandhi" TargetMode="External"/><Relationship Id="rId5" Type="http://schemas.openxmlformats.org/officeDocument/2006/relationships/hyperlink" Target="https://www.usenix.org/conference/osdi21/presentation/mohoney" TargetMode="External"/><Relationship Id="rId4" Type="http://schemas.openxmlformats.org/officeDocument/2006/relationships/hyperlink" Target="https://www.usenix.org/conference/osdi21/presentation/wang-yuk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062" y="2547936"/>
            <a:ext cx="12027876" cy="1154672"/>
          </a:xfrm>
        </p:spPr>
        <p:txBody>
          <a:bodyPr>
            <a:normAutofit/>
          </a:bodyPr>
          <a:lstStyle/>
          <a:p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State-of-the-art Progress on ML System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82615" y="4846803"/>
            <a:ext cx="8915400" cy="950260"/>
          </a:xfrm>
        </p:spPr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日期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2021.9.29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GNNAdvisor (Evaluation)</a:t>
            </a:r>
            <a:b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B87D96-8B8B-4947-A240-B06149BE3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3" y="1791948"/>
            <a:ext cx="11551386" cy="35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5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790FFC-1C2A-434E-84A3-1D2243B46EA2}"/>
              </a:ext>
            </a:extLst>
          </p:cNvPr>
          <p:cNvSpPr txBox="1"/>
          <p:nvPr/>
        </p:nvSpPr>
        <p:spPr>
          <a:xfrm>
            <a:off x="1642369" y="1118561"/>
            <a:ext cx="9489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PET: Optimizing Tensor Programs with </a:t>
            </a:r>
            <a:r>
              <a:rPr lang="en-US" altLang="zh-CN" b="1">
                <a:solidFill>
                  <a:srgbClr val="FF0000"/>
                </a:solidFill>
              </a:rPr>
              <a:t>Partially Equivalent Transformations</a:t>
            </a:r>
            <a:r>
              <a:rPr lang="en-US" altLang="zh-CN" b="1"/>
              <a:t> and Automated Corrections</a:t>
            </a:r>
            <a:endParaRPr lang="zh-CN" altLang="en-US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9027FD-4868-4FD9-811A-222C86FF8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8" y="1764892"/>
            <a:ext cx="5979101" cy="2419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395BBE-3D13-4178-BB58-64DF5726D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58" y="1759893"/>
            <a:ext cx="4902742" cy="23007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ABA31F6-7B84-4AE1-8AC0-F40876C143B5}"/>
              </a:ext>
            </a:extLst>
          </p:cNvPr>
          <p:cNvSpPr txBox="1"/>
          <p:nvPr/>
        </p:nvSpPr>
        <p:spPr>
          <a:xfrm>
            <a:off x="6220509" y="4181848"/>
            <a:ext cx="6191076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FF0000"/>
                </a:solidFill>
              </a:rPr>
              <a:t>Partially Equivalent Transformations: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Pro</a:t>
            </a:r>
            <a:r>
              <a:rPr lang="en-US" altLang="zh-CN" sz="1600"/>
              <a:t> : faster ML operators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Con</a:t>
            </a:r>
            <a:r>
              <a:rPr lang="en-US" altLang="zh-CN" sz="1600"/>
              <a:t> : potential accuracy loss.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0FC228-5728-41C1-81F6-BC11A4F6BF9E}"/>
              </a:ext>
            </a:extLst>
          </p:cNvPr>
          <p:cNvSpPr txBox="1"/>
          <p:nvPr/>
        </p:nvSpPr>
        <p:spPr>
          <a:xfrm>
            <a:off x="717482" y="4183977"/>
            <a:ext cx="6191076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FF0000"/>
                </a:solidFill>
              </a:rPr>
              <a:t>Fully Equivalent Transformations: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Pro</a:t>
            </a:r>
            <a:r>
              <a:rPr lang="en-US" altLang="zh-CN" sz="1600"/>
              <a:t> : preserve functionality.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Con</a:t>
            </a:r>
            <a:r>
              <a:rPr lang="en-US" altLang="zh-CN" sz="1600"/>
              <a:t> : miss optimization.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9A45D1-63B5-4525-89E3-3A4F5E56DC0B}"/>
              </a:ext>
            </a:extLst>
          </p:cNvPr>
          <p:cNvSpPr txBox="1"/>
          <p:nvPr/>
        </p:nvSpPr>
        <p:spPr>
          <a:xfrm>
            <a:off x="241408" y="5550082"/>
            <a:ext cx="6207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Is it possible to exploit partially equivalent transformations to improve performance while preserving equivalence?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4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PET (Motivation)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124652-99A9-4DB6-81C0-05970421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65" y="1115759"/>
            <a:ext cx="10672466" cy="38001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7936A76-D6D8-4C36-9116-AF023CA9C532}"/>
              </a:ext>
            </a:extLst>
          </p:cNvPr>
          <p:cNvSpPr txBox="1"/>
          <p:nvPr/>
        </p:nvSpPr>
        <p:spPr>
          <a:xfrm>
            <a:off x="6562138" y="5095910"/>
            <a:ext cx="5239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Key Idea : partially equivalent transformations for </a:t>
            </a:r>
            <a:r>
              <a:rPr lang="en-US" altLang="zh-CN">
                <a:solidFill>
                  <a:srgbClr val="FF0000"/>
                </a:solidFill>
              </a:rPr>
              <a:t>multi-linear tensor programs(MLTP)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C4EDA7-5FEE-4D9B-9046-AA4FC925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26" y="5057890"/>
            <a:ext cx="5734531" cy="111929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A0CE779-3235-4265-872B-3C1297D67751}"/>
              </a:ext>
            </a:extLst>
          </p:cNvPr>
          <p:cNvSpPr/>
          <p:nvPr/>
        </p:nvSpPr>
        <p:spPr>
          <a:xfrm>
            <a:off x="570926" y="5057890"/>
            <a:ext cx="5734531" cy="1119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7341D8D-5159-474C-B9DB-B26EB7044890}"/>
              </a:ext>
            </a:extLst>
          </p:cNvPr>
          <p:cNvCxnSpPr/>
          <p:nvPr/>
        </p:nvCxnSpPr>
        <p:spPr>
          <a:xfrm flipH="1">
            <a:off x="6305457" y="5588152"/>
            <a:ext cx="1633586" cy="273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B911B65-52E7-404B-9A34-8BD555F9A2EA}"/>
              </a:ext>
            </a:extLst>
          </p:cNvPr>
          <p:cNvSpPr txBox="1"/>
          <p:nvPr/>
        </p:nvSpPr>
        <p:spPr>
          <a:xfrm>
            <a:off x="6562138" y="580785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DNN computation = </a:t>
            </a:r>
            <a:r>
              <a:rPr lang="en-US" altLang="zh-CN">
                <a:solidFill>
                  <a:srgbClr val="FF0000"/>
                </a:solidFill>
              </a:rPr>
              <a:t>MLTP</a:t>
            </a:r>
            <a:r>
              <a:rPr lang="en-US" altLang="zh-CN"/>
              <a:t> + </a:t>
            </a:r>
            <a:r>
              <a:rPr lang="en-US" altLang="zh-CN">
                <a:solidFill>
                  <a:srgbClr val="FF0000"/>
                </a:solidFill>
              </a:rPr>
              <a:t>non-linear activations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157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PET (Math Proof)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5A3EE5-21B6-4817-91C2-CD72B7B7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51" y="1325118"/>
            <a:ext cx="5521049" cy="11349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0AECF-734B-4D09-A246-DE334C7FD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9" r="8871" b="1"/>
          <a:stretch/>
        </p:blipFill>
        <p:spPr>
          <a:xfrm>
            <a:off x="574951" y="2603724"/>
            <a:ext cx="5521049" cy="14170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42731F-AFE8-4894-BB0F-80AE63B6E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51" y="4299284"/>
            <a:ext cx="4880208" cy="9331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355046-C854-4D9D-8477-BC55DE1C4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843" y="1113316"/>
            <a:ext cx="4328678" cy="439789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D70D0D6-26EC-412E-B4F6-CDF35406FC93}"/>
              </a:ext>
            </a:extLst>
          </p:cNvPr>
          <p:cNvSpPr/>
          <p:nvPr/>
        </p:nvSpPr>
        <p:spPr>
          <a:xfrm>
            <a:off x="2843868" y="2603724"/>
            <a:ext cx="3036815" cy="928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86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PET (Math Proof)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BA50499-4B6E-4B5A-AF00-0A3493D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76" y="2503828"/>
            <a:ext cx="5079813" cy="18697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3C82766-6815-4612-9773-6D3BE0257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930" y="2610474"/>
            <a:ext cx="3220452" cy="210921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F98D703-8576-4CE8-8782-1CC10A166E3A}"/>
              </a:ext>
            </a:extLst>
          </p:cNvPr>
          <p:cNvSpPr/>
          <p:nvPr/>
        </p:nvSpPr>
        <p:spPr>
          <a:xfrm>
            <a:off x="8036653" y="3036814"/>
            <a:ext cx="310393" cy="268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3FBA8C7-EE9D-4CCD-98F8-F4D2A9450E6E}"/>
              </a:ext>
            </a:extLst>
          </p:cNvPr>
          <p:cNvSpPr/>
          <p:nvPr/>
        </p:nvSpPr>
        <p:spPr>
          <a:xfrm>
            <a:off x="7726260" y="3305262"/>
            <a:ext cx="310393" cy="310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PET (Overview)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0F8174-90C7-467E-8221-B8EF72CD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34" y="68366"/>
            <a:ext cx="4774699" cy="595641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72C248-723E-410B-A751-31F80E266DAC}"/>
              </a:ext>
            </a:extLst>
          </p:cNvPr>
          <p:cNvSpPr txBox="1"/>
          <p:nvPr/>
        </p:nvSpPr>
        <p:spPr>
          <a:xfrm>
            <a:off x="1642369" y="1440777"/>
            <a:ext cx="5066080" cy="479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Mutation Generator</a:t>
            </a:r>
          </a:p>
          <a:p>
            <a:pPr algn="l">
              <a:lnSpc>
                <a:spcPct val="150000"/>
              </a:lnSpc>
            </a:pPr>
            <a:r>
              <a:rPr lang="en-US" altLang="zh-CN" sz="1600"/>
              <a:t>construct potential program mutants.</a:t>
            </a:r>
            <a:endParaRPr lang="en-US" altLang="zh-CN" sz="1600" b="1"/>
          </a:p>
          <a:p>
            <a:pPr algn="l">
              <a:lnSpc>
                <a:spcPct val="150000"/>
              </a:lnSpc>
            </a:pPr>
            <a:endParaRPr lang="en-US" altLang="zh-CN" b="1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Mutation Corrector</a:t>
            </a:r>
          </a:p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</a:rPr>
              <a:t>examines</a:t>
            </a:r>
            <a:r>
              <a:rPr lang="en-US" altLang="zh-CN" sz="1600"/>
              <a:t> the equivalence between an input subprogram and its mutant and automatically </a:t>
            </a:r>
            <a:r>
              <a:rPr lang="en-US" altLang="zh-CN" sz="1600">
                <a:solidFill>
                  <a:srgbClr val="FF0000"/>
                </a:solidFill>
              </a:rPr>
              <a:t>generates correction kernels.</a:t>
            </a:r>
          </a:p>
          <a:p>
            <a:pPr algn="l">
              <a:lnSpc>
                <a:spcPct val="150000"/>
              </a:lnSpc>
            </a:pPr>
            <a:endParaRPr lang="en-US" altLang="zh-CN" sz="1600" b="1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Program Optimizer</a:t>
            </a:r>
          </a:p>
          <a:p>
            <a:pPr algn="l">
              <a:lnSpc>
                <a:spcPct val="150000"/>
              </a:lnSpc>
            </a:pPr>
            <a:r>
              <a:rPr lang="en-US" altLang="zh-CN" sz="1600"/>
              <a:t>apply a series of </a:t>
            </a:r>
            <a:r>
              <a:rPr lang="en-US" altLang="zh-CN" sz="1600">
                <a:solidFill>
                  <a:srgbClr val="FF0000"/>
                </a:solidFill>
              </a:rPr>
              <a:t>post-optimizations</a:t>
            </a:r>
            <a:r>
              <a:rPr lang="en-US" altLang="zh-CN" sz="1600"/>
              <a:t> across the subprogram boundaries, including r</a:t>
            </a:r>
            <a:r>
              <a:rPr lang="en-US" altLang="zh-CN" sz="1600">
                <a:solidFill>
                  <a:srgbClr val="FF0000"/>
                </a:solidFill>
              </a:rPr>
              <a:t>edundancy elimination</a:t>
            </a:r>
            <a:r>
              <a:rPr lang="en-US" altLang="zh-CN" sz="1600"/>
              <a:t> and </a:t>
            </a:r>
            <a:r>
              <a:rPr lang="en-US" altLang="zh-CN" sz="1600">
                <a:solidFill>
                  <a:srgbClr val="FF0000"/>
                </a:solidFill>
              </a:rPr>
              <a:t>operator fusion.</a:t>
            </a:r>
            <a:endParaRPr lang="en-US" altLang="zh-CN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9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PET (Mutation Generator)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D75D96-3202-4A2B-B8CA-A4224ACB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09" y="1143000"/>
            <a:ext cx="5082000" cy="4572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EFE03C-F4F1-4F10-8343-1E9C50DFADEC}"/>
              </a:ext>
            </a:extLst>
          </p:cNvPr>
          <p:cNvSpPr txBox="1"/>
          <p:nvPr/>
        </p:nvSpPr>
        <p:spPr>
          <a:xfrm>
            <a:off x="7319619" y="2004616"/>
            <a:ext cx="3731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Each generated mutant </a:t>
            </a:r>
            <a:r>
              <a:rPr lang="en-US" altLang="zh-CN">
                <a:solidFill>
                  <a:srgbClr val="FF0000"/>
                </a:solidFill>
              </a:rPr>
              <a:t>does not necessarily preserve mathematical equivalence </a:t>
            </a:r>
            <a:r>
              <a:rPr lang="en-US" altLang="zh-CN"/>
              <a:t>to the input program on the entire output tensors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0FCF94-1B1A-4624-A81E-26585B3B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215" y="4064675"/>
            <a:ext cx="5082000" cy="14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7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PET (Mutation Corrector)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819915-815B-46A1-AB30-615774F6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23" y="973818"/>
            <a:ext cx="4546401" cy="51107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4B904F8-CFDE-466C-8A40-055997D6938F}"/>
              </a:ext>
            </a:extLst>
          </p:cNvPr>
          <p:cNvSpPr txBox="1"/>
          <p:nvPr/>
        </p:nvSpPr>
        <p:spPr>
          <a:xfrm>
            <a:off x="6287720" y="2221663"/>
            <a:ext cx="506608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Step 1</a:t>
            </a:r>
            <a:r>
              <a:rPr lang="en-US" altLang="zh-CN"/>
              <a:t>: Box propagation</a:t>
            </a:r>
            <a:endParaRPr lang="en-US" altLang="zh-CN" sz="1600" b="1"/>
          </a:p>
          <a:p>
            <a:pPr algn="l">
              <a:lnSpc>
                <a:spcPct val="150000"/>
              </a:lnSpc>
            </a:pPr>
            <a:endParaRPr lang="en-US" altLang="zh-CN" b="1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Step 2</a:t>
            </a:r>
            <a:r>
              <a:rPr lang="en-US" altLang="zh-CN"/>
              <a:t>: Random testing for each box pai</a:t>
            </a:r>
          </a:p>
          <a:p>
            <a:pPr algn="l">
              <a:lnSpc>
                <a:spcPct val="150000"/>
              </a:lnSpc>
            </a:pPr>
            <a:endParaRPr lang="en-US" altLang="zh-CN" sz="1600" b="1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Step 3</a:t>
            </a:r>
            <a:r>
              <a:rPr lang="en-US" altLang="zh-CN"/>
              <a:t>: Correction kernel generation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376646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PET (Program Optimizer)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3854C1-8A04-4BC5-8806-E27847DA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755" y="106852"/>
            <a:ext cx="4656238" cy="66442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93D33D-381A-485B-9B90-24B2C7FB8948}"/>
              </a:ext>
            </a:extLst>
          </p:cNvPr>
          <p:cNvSpPr txBox="1"/>
          <p:nvPr/>
        </p:nvSpPr>
        <p:spPr>
          <a:xfrm>
            <a:off x="468517" y="1325108"/>
            <a:ext cx="6337888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Program Splitting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How to split the program into subprograms and preserve its </a:t>
            </a:r>
            <a:r>
              <a:rPr lang="en-US" altLang="zh-CN" sz="1600">
                <a:solidFill>
                  <a:srgbClr val="FF0000"/>
                </a:solidFill>
              </a:rPr>
              <a:t>most program optimization opportunities</a:t>
            </a:r>
            <a:r>
              <a:rPr lang="en-US" altLang="zh-CN" sz="160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We use </a:t>
            </a:r>
            <a:r>
              <a:rPr lang="en-US" altLang="zh-CN" sz="1600">
                <a:solidFill>
                  <a:srgbClr val="FF0000"/>
                </a:solidFill>
              </a:rPr>
              <a:t>non-linear operators </a:t>
            </a:r>
            <a:r>
              <a:rPr lang="en-US" altLang="zh-CN" sz="1600"/>
              <a:t>in tensor programs as the split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Except for fusion, most existing tensor program transformations do not include non-linear operators.</a:t>
            </a:r>
          </a:p>
          <a:p>
            <a:endParaRPr lang="en-US" altLang="zh-CN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Subprogram Optimization</a:t>
            </a:r>
          </a:p>
          <a:p>
            <a:endParaRPr lang="en-US" altLang="zh-CN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Post-Optimizations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Inverses elimination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Operator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Preprocessing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81D33F-9400-4AFC-88DF-1D98CD08DFA1}"/>
              </a:ext>
            </a:extLst>
          </p:cNvPr>
          <p:cNvSpPr/>
          <p:nvPr/>
        </p:nvSpPr>
        <p:spPr>
          <a:xfrm>
            <a:off x="7508147" y="1828800"/>
            <a:ext cx="3355596" cy="2290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33D7F2A-05A2-48A1-B424-3B1471474911}"/>
              </a:ext>
            </a:extLst>
          </p:cNvPr>
          <p:cNvCxnSpPr/>
          <p:nvPr/>
        </p:nvCxnSpPr>
        <p:spPr>
          <a:xfrm flipV="1">
            <a:off x="3665989" y="3103927"/>
            <a:ext cx="3842158" cy="3250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D11F06B-0F80-4EED-BF96-8F3BB865B67E}"/>
              </a:ext>
            </a:extLst>
          </p:cNvPr>
          <p:cNvSpPr txBox="1"/>
          <p:nvPr/>
        </p:nvSpPr>
        <p:spPr>
          <a:xfrm>
            <a:off x="9689284" y="1819222"/>
            <a:ext cx="1308683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</a:rPr>
              <a:t>Top-k best performace candidates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D25EB12-568C-49C2-BA6E-8B1E09DB25D0}"/>
              </a:ext>
            </a:extLst>
          </p:cNvPr>
          <p:cNvCxnSpPr/>
          <p:nvPr/>
        </p:nvCxnSpPr>
        <p:spPr>
          <a:xfrm>
            <a:off x="8380602" y="2407640"/>
            <a:ext cx="12247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3371F73-AE26-42D8-89AF-757477ACCC61}"/>
              </a:ext>
            </a:extLst>
          </p:cNvPr>
          <p:cNvCxnSpPr/>
          <p:nvPr/>
        </p:nvCxnSpPr>
        <p:spPr>
          <a:xfrm>
            <a:off x="8610600" y="3189214"/>
            <a:ext cx="12247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80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PET (Evaluation)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C1FF61-6315-41FA-9A6D-391520ED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207" y="1342238"/>
            <a:ext cx="7736523" cy="43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0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GNN Embeddings and Neural Networks (OSDI’ 21)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60F46D-9C69-4334-9CF8-FD1CEF14D9DE}"/>
              </a:ext>
            </a:extLst>
          </p:cNvPr>
          <p:cNvSpPr txBox="1"/>
          <p:nvPr/>
        </p:nvSpPr>
        <p:spPr>
          <a:xfrm>
            <a:off x="1642369" y="1320995"/>
            <a:ext cx="9187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hlinkClick r:id="rId3"/>
              </a:rPr>
              <a:t>Dorylus: Affordable, Scalable, and Accurate GNN Training with Distributed CPU Servers and Serverless Threads</a:t>
            </a:r>
            <a:endParaRPr lang="en-US" altLang="zh-CN" b="1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3217D42-5733-4ACD-BD81-128FA98155DE}"/>
              </a:ext>
            </a:extLst>
          </p:cNvPr>
          <p:cNvSpPr txBox="1"/>
          <p:nvPr/>
        </p:nvSpPr>
        <p:spPr>
          <a:xfrm>
            <a:off x="1642368" y="2198833"/>
            <a:ext cx="8927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hlinkClick r:id="rId4"/>
              </a:rPr>
              <a:t>GNNAdvisor: An Adaptive and Efficient Runtime System for GNN Acceleration on GPUs</a:t>
            </a:r>
            <a:endParaRPr lang="en-US" altLang="zh-CN" b="1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079D28-AF29-489A-8512-CC3175C840BF}"/>
              </a:ext>
            </a:extLst>
          </p:cNvPr>
          <p:cNvSpPr txBox="1"/>
          <p:nvPr/>
        </p:nvSpPr>
        <p:spPr>
          <a:xfrm>
            <a:off x="1642368" y="3086013"/>
            <a:ext cx="901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hlinkClick r:id="rId5"/>
              </a:rPr>
              <a:t>Marius: Learning Massive Graph Embeddings on a Single Machine</a:t>
            </a:r>
            <a:endParaRPr lang="en-US" altLang="zh-CN" b="1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0751E8-35E3-4721-9C30-D08BCCCD1152}"/>
              </a:ext>
            </a:extLst>
          </p:cNvPr>
          <p:cNvSpPr txBox="1"/>
          <p:nvPr/>
        </p:nvSpPr>
        <p:spPr>
          <a:xfrm>
            <a:off x="1642368" y="369619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hlinkClick r:id="rId6"/>
              </a:rPr>
              <a:t>P3: Distributed Deep Graph Learning at Scale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3531371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Tuna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821DF7-7E08-455D-B43A-1205C31A9F01}"/>
              </a:ext>
            </a:extLst>
          </p:cNvPr>
          <p:cNvSpPr txBox="1"/>
          <p:nvPr/>
        </p:nvSpPr>
        <p:spPr>
          <a:xfrm>
            <a:off x="1642369" y="1217321"/>
            <a:ext cx="9078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/>
              <a:t>Tuna: A </a:t>
            </a:r>
            <a:r>
              <a:rPr lang="en-US" altLang="zh-CN" sz="2000" b="1">
                <a:solidFill>
                  <a:srgbClr val="FF0000"/>
                </a:solidFill>
              </a:rPr>
              <a:t>Static Analysis Approach</a:t>
            </a:r>
            <a:r>
              <a:rPr lang="en-US" altLang="zh-CN" sz="2000" b="1"/>
              <a:t> to Optimizing Deep Neural Networks</a:t>
            </a:r>
            <a:endParaRPr lang="zh-CN" altLang="en-US" sz="20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501C81-AF2B-4EB3-9BE1-91F516A977A3}"/>
              </a:ext>
            </a:extLst>
          </p:cNvPr>
          <p:cNvSpPr txBox="1"/>
          <p:nvPr/>
        </p:nvSpPr>
        <p:spPr>
          <a:xfrm>
            <a:off x="1642369" y="1834239"/>
            <a:ext cx="8038526" cy="3878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FF0000"/>
                </a:solidFill>
              </a:rPr>
              <a:t>Method Based on Auto-tuning: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AutoTVM, Ansor, FlexTensor, Halide auto-scheduler.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It requires </a:t>
            </a:r>
            <a:r>
              <a:rPr lang="en-US" altLang="zh-CN" sz="1600">
                <a:solidFill>
                  <a:srgbClr val="FF0000"/>
                </a:solidFill>
              </a:rPr>
              <a:t>collecting profile data from the execution</a:t>
            </a:r>
            <a:r>
              <a:rPr lang="en-US" altLang="zh-CN" sz="1600"/>
              <a:t> of entire DNN on a real device.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Time of auto-tuning is prohibitively long</a:t>
            </a:r>
            <a:r>
              <a:rPr lang="en-US" altLang="zh-CN" sz="1600"/>
              <a:t>. Tuning TensorFlow SSD MobileNet for Amazon Graviton2 target with AutoTVM takes 240 hours.</a:t>
            </a:r>
          </a:p>
          <a:p>
            <a:pPr algn="l">
              <a:lnSpc>
                <a:spcPct val="150000"/>
              </a:lnSpc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FF0000"/>
                </a:solidFill>
              </a:rPr>
              <a:t>Vendor-supplied Kernel Libraries: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Vendor libraries </a:t>
            </a:r>
            <a:r>
              <a:rPr lang="en-US" altLang="zh-CN" sz="1600">
                <a:solidFill>
                  <a:srgbClr val="FF0000"/>
                </a:solidFill>
              </a:rPr>
              <a:t>don’t cover every operation</a:t>
            </a:r>
            <a:r>
              <a:rPr lang="en-US" altLang="zh-CN" sz="160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Adding more kernels requires </a:t>
            </a:r>
            <a:r>
              <a:rPr lang="en-US" altLang="zh-CN" sz="1600">
                <a:solidFill>
                  <a:srgbClr val="FF0000"/>
                </a:solidFill>
              </a:rPr>
              <a:t>heavy engineering effort</a:t>
            </a:r>
            <a:r>
              <a:rPr lang="en-US" altLang="zh-CN" sz="160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One vendor library usually only supports a specific hardware architecture.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Tuna (Overview)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857D3B-21F2-4C91-910B-85C4828F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831" y="909244"/>
            <a:ext cx="6611222" cy="32536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381695-0920-46CF-BB82-6F9E89A3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974" y="3679179"/>
            <a:ext cx="2938613" cy="6350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1F2C96-BDC4-4641-8E8C-F56640125AF4}"/>
              </a:ext>
            </a:extLst>
          </p:cNvPr>
          <p:cNvSpPr txBox="1"/>
          <p:nvPr/>
        </p:nvSpPr>
        <p:spPr>
          <a:xfrm>
            <a:off x="1406554" y="4252116"/>
            <a:ext cx="9546671" cy="1891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/>
              <a:t>Optimization is done with </a:t>
            </a:r>
            <a:r>
              <a:rPr lang="en-US" altLang="zh-CN" sz="1600">
                <a:solidFill>
                  <a:srgbClr val="FF0000"/>
                </a:solidFill>
              </a:rPr>
              <a:t>static analysis</a:t>
            </a:r>
            <a:r>
              <a:rPr lang="en-US" altLang="zh-CN" sz="1600"/>
              <a:t> and </a:t>
            </a:r>
            <a:r>
              <a:rPr lang="en-US" altLang="zh-CN" sz="1600">
                <a:solidFill>
                  <a:srgbClr val="FF0000"/>
                </a:solidFill>
              </a:rPr>
              <a:t>no real hardware is required</a:t>
            </a:r>
            <a:r>
              <a:rPr lang="en-US" altLang="zh-CN" sz="1600"/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/>
              <a:t>Only one single </a:t>
            </a:r>
            <a:r>
              <a:rPr lang="en-US" altLang="zh-CN" sz="1600">
                <a:solidFill>
                  <a:srgbClr val="FF0000"/>
                </a:solidFill>
              </a:rPr>
              <a:t>cost model </a:t>
            </a:r>
            <a:r>
              <a:rPr lang="en-US" altLang="zh-CN" sz="1600"/>
              <a:t>is required for one major architecture, such as </a:t>
            </a:r>
            <a:r>
              <a:rPr lang="en-US" altLang="zh-CN" sz="1600">
                <a:solidFill>
                  <a:srgbClr val="FF0000"/>
                </a:solidFill>
              </a:rPr>
              <a:t>CPU and GPU</a:t>
            </a:r>
            <a:r>
              <a:rPr lang="en-US" altLang="zh-CN" sz="1600"/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1"/>
              <a:t>Multi-threaded search algorithm </a:t>
            </a:r>
            <a:r>
              <a:rPr lang="en-US" altLang="zh-CN" sz="1600"/>
              <a:t>: </a:t>
            </a:r>
            <a:r>
              <a:rPr lang="en-US" altLang="zh-CN" sz="1600">
                <a:solidFill>
                  <a:srgbClr val="FF0000"/>
                </a:solidFill>
              </a:rPr>
              <a:t>evolution strategy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1"/>
              <a:t>Hardware related cost model </a:t>
            </a:r>
            <a:r>
              <a:rPr lang="en-US" altLang="zh-CN" sz="1600"/>
              <a:t>: target hardware related features, such as number of SIMD instructions, CPU cache locality, GPU shared memory utilization, etc.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1DC281-F867-40AF-B772-BED00350ECA1}"/>
              </a:ext>
            </a:extLst>
          </p:cNvPr>
          <p:cNvSpPr/>
          <p:nvPr/>
        </p:nvSpPr>
        <p:spPr>
          <a:xfrm>
            <a:off x="7021585" y="2567031"/>
            <a:ext cx="1784389" cy="899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033F60-F42E-4A2B-ADE3-B7856803E8B7}"/>
              </a:ext>
            </a:extLst>
          </p:cNvPr>
          <p:cNvSpPr/>
          <p:nvPr/>
        </p:nvSpPr>
        <p:spPr>
          <a:xfrm>
            <a:off x="7021584" y="860613"/>
            <a:ext cx="1784389" cy="899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027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Tuna (CPU Cost Model)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5BDCBC-F9F0-41D6-9B24-5B9A9940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307" y="5737198"/>
            <a:ext cx="4363396" cy="4231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D782807-4708-4276-964F-4CDC4C6991E9}"/>
              </a:ext>
            </a:extLst>
          </p:cNvPr>
          <p:cNvSpPr txBox="1"/>
          <p:nvPr/>
        </p:nvSpPr>
        <p:spPr>
          <a:xfrm>
            <a:off x="1493240" y="1359017"/>
            <a:ext cx="6191076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Number of SIMD instructions</a:t>
            </a:r>
          </a:p>
          <a:p>
            <a:pPr algn="l">
              <a:lnSpc>
                <a:spcPct val="150000"/>
              </a:lnSpc>
            </a:pPr>
            <a:endParaRPr lang="en-US" altLang="zh-CN" b="1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Estimation of L1 cache miss</a:t>
            </a:r>
          </a:p>
          <a:p>
            <a:pPr algn="l">
              <a:lnSpc>
                <a:spcPct val="150000"/>
              </a:lnSpc>
            </a:pPr>
            <a:endParaRPr lang="en-US" altLang="zh-CN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Instruction level parallelism</a:t>
            </a:r>
          </a:p>
        </p:txBody>
      </p:sp>
    </p:spTree>
    <p:extLst>
      <p:ext uri="{BB962C8B-B14F-4D97-AF65-F5344CB8AC3E}">
        <p14:creationId xmlns:p14="http://schemas.microsoft.com/office/powerpoint/2010/main" val="850660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Tuna (Nvidia GPU Cost Model)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782807-4708-4276-964F-4CDC4C6991E9}"/>
              </a:ext>
            </a:extLst>
          </p:cNvPr>
          <p:cNvSpPr txBox="1"/>
          <p:nvPr/>
        </p:nvSpPr>
        <p:spPr>
          <a:xfrm>
            <a:off x="1642369" y="1123240"/>
            <a:ext cx="8357308" cy="309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Number of PTX instructions </a:t>
            </a:r>
            <a:r>
              <a:rPr lang="zh-CN" altLang="en-US" b="1"/>
              <a:t>：</a:t>
            </a:r>
            <a:r>
              <a:rPr lang="en-US" altLang="zh-CN" sz="1600"/>
              <a:t>parse the Nvidia GPU PTX code</a:t>
            </a:r>
            <a:endParaRPr lang="en-US" altLang="zh-CN" b="1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/>
              <a:t>Thread level parallelism </a:t>
            </a:r>
            <a:r>
              <a:rPr lang="zh-CN" altLang="en-US" b="1"/>
              <a:t>：</a:t>
            </a:r>
            <a:r>
              <a:rPr lang="en-US" altLang="zh-CN" sz="1600"/>
              <a:t>We evaluate several aspects that directly affect GPU threadlevel parallelism: </a:t>
            </a:r>
            <a:r>
              <a:rPr lang="en-US" altLang="zh-CN" sz="1600">
                <a:solidFill>
                  <a:srgbClr val="FF0000"/>
                </a:solidFill>
              </a:rPr>
              <a:t>number of operations in a single thread</a:t>
            </a:r>
            <a:r>
              <a:rPr lang="en-US" altLang="zh-CN" sz="1600"/>
              <a:t>, </a:t>
            </a:r>
            <a:r>
              <a:rPr lang="en-US" altLang="zh-CN" sz="1600">
                <a:solidFill>
                  <a:srgbClr val="FF0000"/>
                </a:solidFill>
              </a:rPr>
              <a:t>Streaming Multiprocessor (SM) occupancy</a:t>
            </a:r>
            <a:r>
              <a:rPr lang="en-US" altLang="zh-CN" sz="1600"/>
              <a:t>, </a:t>
            </a:r>
            <a:r>
              <a:rPr lang="en-US" altLang="zh-CN" sz="1600">
                <a:solidFill>
                  <a:srgbClr val="FF0000"/>
                </a:solidFill>
              </a:rPr>
              <a:t>warp latency hiding </a:t>
            </a:r>
            <a:r>
              <a:rPr lang="en-US" altLang="zh-CN" sz="1600"/>
              <a:t>and </a:t>
            </a:r>
            <a:r>
              <a:rPr lang="en-US" altLang="zh-CN" sz="1600">
                <a:solidFill>
                  <a:srgbClr val="FF0000"/>
                </a:solidFill>
              </a:rPr>
              <a:t>shared memory bank conflict</a:t>
            </a:r>
            <a:r>
              <a:rPr lang="en-US" altLang="zh-CN" sz="1600"/>
              <a:t>.</a:t>
            </a:r>
            <a:endParaRPr lang="en-US" altLang="zh-CN" b="1"/>
          </a:p>
          <a:p>
            <a:pPr marL="285750" indent="360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Workload per thread</a:t>
            </a:r>
          </a:p>
          <a:p>
            <a:pPr marL="285750" indent="360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Streaming Multiprocessor (SM) occupancy</a:t>
            </a:r>
          </a:p>
          <a:p>
            <a:pPr marL="285750" indent="360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Warp latency hiding</a:t>
            </a:r>
          </a:p>
          <a:p>
            <a:pPr marL="285750" indent="360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Shared memory bank conflict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FDEEB7-E065-4453-976D-45A165D5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05" y="2848471"/>
            <a:ext cx="5066108" cy="309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0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Tuna (Nvidia GPU Cost Model)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744D2C-1B6D-4F7E-B1BA-ACDFCFE37030}"/>
              </a:ext>
            </a:extLst>
          </p:cNvPr>
          <p:cNvSpPr txBox="1"/>
          <p:nvPr/>
        </p:nvSpPr>
        <p:spPr>
          <a:xfrm>
            <a:off x="1394669" y="1216371"/>
            <a:ext cx="8420449" cy="4340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360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/>
              <a:t>Workload per thread</a:t>
            </a:r>
          </a:p>
          <a:p>
            <a:pPr marL="285750" algn="l">
              <a:lnSpc>
                <a:spcPct val="150000"/>
              </a:lnSpc>
            </a:pPr>
            <a:r>
              <a:rPr lang="en-US" altLang="zh-CN" sz="1600"/>
              <a:t>The workload per thread is represented by the </a:t>
            </a:r>
            <a:r>
              <a:rPr lang="en-US" altLang="zh-CN" sz="1600">
                <a:solidFill>
                  <a:srgbClr val="FF0000"/>
                </a:solidFill>
              </a:rPr>
              <a:t>total number of cycles</a:t>
            </a:r>
            <a:r>
              <a:rPr lang="en-US" altLang="zh-CN" sz="1600"/>
              <a:t>.</a:t>
            </a:r>
            <a:endParaRPr lang="en-US" altLang="zh-CN" sz="1600" b="1"/>
          </a:p>
          <a:p>
            <a:pPr marL="285750" algn="l">
              <a:lnSpc>
                <a:spcPct val="150000"/>
              </a:lnSpc>
            </a:pPr>
            <a:endParaRPr lang="en-US" altLang="zh-CN" b="1"/>
          </a:p>
          <a:p>
            <a:pPr marL="285750" algn="l">
              <a:lnSpc>
                <a:spcPct val="150000"/>
              </a:lnSpc>
            </a:pPr>
            <a:endParaRPr lang="en-US" altLang="zh-CN" sz="1800" b="1"/>
          </a:p>
          <a:p>
            <a:pPr marL="285750" indent="360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/>
              <a:t>Streaming Multiprocessor (SM) occupancy</a:t>
            </a:r>
          </a:p>
          <a:p>
            <a:pPr marL="285750" algn="l">
              <a:lnSpc>
                <a:spcPct val="150000"/>
              </a:lnSpc>
            </a:pPr>
            <a:r>
              <a:rPr lang="en-US" altLang="zh-CN" sz="1600"/>
              <a:t>We check the </a:t>
            </a:r>
            <a:r>
              <a:rPr lang="en-US" altLang="zh-CN" sz="1600">
                <a:solidFill>
                  <a:srgbClr val="FF0000"/>
                </a:solidFill>
              </a:rPr>
              <a:t>total number of thread blocks </a:t>
            </a:r>
            <a:r>
              <a:rPr lang="en-US" altLang="zh-CN" sz="1600"/>
              <a:t>to determine whether it is greater than the </a:t>
            </a:r>
            <a:r>
              <a:rPr lang="en-US" altLang="zh-CN" sz="1600">
                <a:solidFill>
                  <a:srgbClr val="FF0000"/>
                </a:solidFill>
              </a:rPr>
              <a:t>total number of SMs</a:t>
            </a:r>
            <a:r>
              <a:rPr lang="en-US" altLang="zh-CN" sz="1600"/>
              <a:t>, so that all SMs have at least one block to execute.</a:t>
            </a:r>
          </a:p>
          <a:p>
            <a:pPr marL="285750" indent="360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/>
              <a:t>Warp latency hiding</a:t>
            </a:r>
          </a:p>
          <a:p>
            <a:pPr marL="285750" algn="l">
              <a:lnSpc>
                <a:spcPct val="150000"/>
              </a:lnSpc>
            </a:pPr>
            <a:r>
              <a:rPr lang="en-US" altLang="zh-CN" sz="1600"/>
              <a:t>With </a:t>
            </a:r>
            <a:r>
              <a:rPr lang="en-US" altLang="zh-CN" sz="1600">
                <a:solidFill>
                  <a:srgbClr val="FF0000"/>
                </a:solidFill>
              </a:rPr>
              <a:t>more warps on each SM</a:t>
            </a:r>
            <a:r>
              <a:rPr lang="en-US" altLang="zh-CN" sz="1600"/>
              <a:t>, GPU warp scheduler has a </a:t>
            </a:r>
            <a:r>
              <a:rPr lang="en-US" altLang="zh-CN" sz="1600">
                <a:solidFill>
                  <a:srgbClr val="FF0000"/>
                </a:solidFill>
              </a:rPr>
              <a:t>better chance to hide memory latency</a:t>
            </a:r>
            <a:r>
              <a:rPr lang="en-US" altLang="zh-CN" sz="1600"/>
              <a:t>, thus achieving better performance.</a:t>
            </a:r>
          </a:p>
          <a:p>
            <a:pPr marL="285750" algn="l">
              <a:lnSpc>
                <a:spcPct val="150000"/>
              </a:lnSpc>
            </a:pPr>
            <a:r>
              <a:rPr lang="en-US" altLang="zh-CN" sz="1600"/>
              <a:t>These information can be extracted with </a:t>
            </a:r>
            <a:r>
              <a:rPr lang="en-US" altLang="zh-CN" sz="1600">
                <a:solidFill>
                  <a:srgbClr val="FF0000"/>
                </a:solidFill>
              </a:rPr>
              <a:t>nvcc ptxas-option </a:t>
            </a:r>
            <a:r>
              <a:rPr lang="en-US" altLang="zh-CN" sz="1600"/>
              <a:t>command.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84EF9F-DCB0-402C-A9E9-9694235E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555" y="2109480"/>
            <a:ext cx="2846675" cy="7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2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Tuna (Search Algorithm)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8976D-FA7F-4DB7-A14D-B6EE8F0F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433" y="1523050"/>
            <a:ext cx="4527133" cy="21420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5ADF9E-8652-4507-B0AE-11A3BB46A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042" y="4214315"/>
            <a:ext cx="6737914" cy="7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Tuna (Evaluation)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7A9735-5871-4392-BA95-F368EB29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32" y="1037853"/>
            <a:ext cx="4836952" cy="36929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6E26D0-85CB-4486-8E28-B1A6A7C5D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91" y="69423"/>
            <a:ext cx="3672556" cy="61048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4DB124-3F88-49EA-A37C-5AB8C8BE302A}"/>
              </a:ext>
            </a:extLst>
          </p:cNvPr>
          <p:cNvSpPr txBox="1"/>
          <p:nvPr/>
        </p:nvSpPr>
        <p:spPr>
          <a:xfrm>
            <a:off x="1036265" y="4794807"/>
            <a:ext cx="5863904" cy="133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动态图编译优化的难点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：每次对于不同尺寸的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input,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都需要临时通过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runtime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进行编译优化。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对算子在不同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target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cost model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进行建模可以大大缩短编译优化时间。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161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062" y="2547936"/>
            <a:ext cx="12027876" cy="1154672"/>
          </a:xfrm>
        </p:spPr>
        <p:txBody>
          <a:bodyPr>
            <a:normAutofit/>
          </a:bodyPr>
          <a:lstStyle/>
          <a:p>
            <a:r>
              <a:rPr lang="en-US" altLang="zh-CN" sz="3600"/>
              <a:t>Thanks for watching!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82615" y="4846803"/>
            <a:ext cx="8915400" cy="950260"/>
          </a:xfrm>
        </p:spPr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日期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2021.9.329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  <a:t>27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14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GNNAdvisor (Existing GNN Computing Frameworks)</a:t>
            </a:r>
            <a:b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A00352-8EC8-4C00-AD31-0C741F8BB2ED}"/>
              </a:ext>
            </a:extLst>
          </p:cNvPr>
          <p:cNvSpPr txBox="1"/>
          <p:nvPr/>
        </p:nvSpPr>
        <p:spPr>
          <a:xfrm>
            <a:off x="1493240" y="1359017"/>
            <a:ext cx="6191076" cy="364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FF0000"/>
                </a:solidFill>
              </a:rPr>
              <a:t>Graph Processing Framework: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Optimizations tailored for </a:t>
            </a:r>
            <a:r>
              <a:rPr lang="en-US" altLang="zh-CN" sz="1600">
                <a:solidFill>
                  <a:srgbClr val="FF0000"/>
                </a:solidFill>
              </a:rPr>
              <a:t>graph algorithms</a:t>
            </a:r>
            <a:r>
              <a:rPr lang="en-US" altLang="zh-CN" sz="160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Missing operators for NN computation.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Lack of programmability and portability.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FF0000"/>
                </a:solidFill>
              </a:rPr>
              <a:t>Deep Learning Frameworks: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Focusing on </a:t>
            </a:r>
            <a:r>
              <a:rPr lang="en-US" altLang="zh-CN" sz="1600">
                <a:solidFill>
                  <a:srgbClr val="FF0000"/>
                </a:solidFill>
              </a:rPr>
              <a:t>programmability and generality</a:t>
            </a:r>
            <a:r>
              <a:rPr lang="en-US" altLang="zh-CN" sz="160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Lack of efficient backend for sparse operators.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Hard-coded designs with poor input adaptability.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70B5A1-9C80-495E-B253-4AB1621D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172" y="4867558"/>
            <a:ext cx="3798203" cy="9118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8041D6-C042-4508-B25C-64F4A942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41" y="1274402"/>
            <a:ext cx="4691063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7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GNNAdvisor (Overview)</a:t>
            </a:r>
            <a:b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FA4ED1-7C53-4AA0-B71E-C6BD66FC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31" y="1209102"/>
            <a:ext cx="10410738" cy="25447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403BA25-9253-4A1A-821E-5E46117A3371}"/>
              </a:ext>
            </a:extLst>
          </p:cNvPr>
          <p:cNvSpPr txBox="1"/>
          <p:nvPr/>
        </p:nvSpPr>
        <p:spPr>
          <a:xfrm>
            <a:off x="1333850" y="4043494"/>
            <a:ext cx="9546671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>
                <a:solidFill>
                  <a:srgbClr val="FF0000"/>
                </a:solidFill>
              </a:rPr>
              <a:t>Input properties</a:t>
            </a:r>
            <a:r>
              <a:rPr lang="en-US" altLang="zh-CN"/>
              <a:t> to guide optimization (e.g., GNN model architectures and input graphs).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/>
              <a:t>An </a:t>
            </a:r>
            <a:r>
              <a:rPr lang="en-US" altLang="zh-CN">
                <a:solidFill>
                  <a:srgbClr val="FF0000"/>
                </a:solidFill>
              </a:rPr>
              <a:t>in-depth analysis of their importance</a:t>
            </a:r>
            <a:r>
              <a:rPr lang="en-US" altLang="zh-CN"/>
              <a:t> in guiding system optimizations for GPU-based GNN computing.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6088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GNNAdvisor (Analysis of Input Information)</a:t>
            </a:r>
            <a:b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F3605D-1E1B-47EC-9B91-900BADA69F89}"/>
              </a:ext>
            </a:extLst>
          </p:cNvPr>
          <p:cNvSpPr txBox="1"/>
          <p:nvPr/>
        </p:nvSpPr>
        <p:spPr>
          <a:xfrm>
            <a:off x="1642368" y="1207501"/>
            <a:ext cx="814758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Graph &amp; GNN Model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Node Degree </a:t>
            </a:r>
            <a:r>
              <a:rPr lang="en-US" altLang="zh-CN"/>
              <a:t>: </a:t>
            </a:r>
            <a:r>
              <a:rPr lang="en-US" altLang="zh-CN" sz="1600"/>
              <a:t>Real-world graphs follow the powerlaw distribution of node degrees.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Embedding Dimensionality </a:t>
            </a:r>
            <a:r>
              <a:rPr lang="en-US" altLang="zh-CN"/>
              <a:t>: </a:t>
            </a:r>
            <a:r>
              <a:rPr lang="en-US" altLang="zh-CN" sz="1600"/>
              <a:t>GNN input graphs demonstrates various node embedding size.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Graph community </a:t>
            </a:r>
            <a:r>
              <a:rPr lang="en-US" altLang="zh-CN"/>
              <a:t>: </a:t>
            </a:r>
            <a:r>
              <a:rPr lang="en-US" altLang="zh-CN" sz="1600"/>
              <a:t>Skewed edge distribution widely exists many real-world graphs.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Type of Aggregation </a:t>
            </a:r>
            <a:r>
              <a:rPr lang="en-US" altLang="zh-CN" sz="1600"/>
              <a:t>: GCN would prefer more memory optimization on the small node embeddings while GIN would prefer more computing parallelism on the large node embeddings.</a:t>
            </a:r>
            <a:endParaRPr lang="zh-CN" altLang="en-US" sz="1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125715-DD03-4266-B6BB-140E529A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7" y="3669714"/>
            <a:ext cx="5676755" cy="22336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A3FB15-5418-4CF5-884B-2A7A431B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41" y="3954147"/>
            <a:ext cx="5046459" cy="20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GNNAdvisor (2D Worklaod Management)</a:t>
            </a:r>
            <a:b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D3559-213F-484B-B228-D499F98D32CB}"/>
              </a:ext>
            </a:extLst>
          </p:cNvPr>
          <p:cNvSpPr txBox="1"/>
          <p:nvPr/>
        </p:nvSpPr>
        <p:spPr>
          <a:xfrm>
            <a:off x="1642368" y="1207501"/>
            <a:ext cx="81475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Workload</a:t>
            </a:r>
            <a:r>
              <a:rPr lang="en-US" altLang="zh-CN"/>
              <a:t> :  </a:t>
            </a:r>
            <a:r>
              <a:rPr lang="en-US" altLang="zh-CN">
                <a:solidFill>
                  <a:srgbClr val="FF0000"/>
                </a:solidFill>
              </a:rPr>
              <a:t>the number of neighbors, the size of the embedding dimension</a:t>
            </a:r>
          </a:p>
          <a:p>
            <a:endParaRPr lang="en-US" altLang="zh-CN"/>
          </a:p>
          <a:p>
            <a:r>
              <a:rPr lang="en-US" altLang="zh-CN"/>
              <a:t>GNNAdvisor incorporates an inputdriven parameterized 2D workload management tailored for GNNs, including three techniques: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coarse-grained neighbor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fine-grained dimension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warpbased thread alignment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C99A13-0FCE-413F-8E97-6D82DE1B9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82" y="3345110"/>
            <a:ext cx="5219700" cy="26336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56400D-EEC6-489F-BF6C-FD1FEF7B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12" y="2740724"/>
            <a:ext cx="1107566" cy="24714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0647E74-7FEA-4180-8648-E98443B82D38}"/>
              </a:ext>
            </a:extLst>
          </p:cNvPr>
          <p:cNvSpPr/>
          <p:nvPr/>
        </p:nvSpPr>
        <p:spPr>
          <a:xfrm>
            <a:off x="3154261" y="5452844"/>
            <a:ext cx="536895" cy="293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82A074F-F6D9-4D70-BA07-92170A02B0A0}"/>
              </a:ext>
            </a:extLst>
          </p:cNvPr>
          <p:cNvCxnSpPr/>
          <p:nvPr/>
        </p:nvCxnSpPr>
        <p:spPr>
          <a:xfrm flipH="1" flipV="1">
            <a:off x="1235978" y="2935862"/>
            <a:ext cx="2237064" cy="2507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8A4E46C9-AE8C-49E9-B4FF-08A93E205F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7" t="1176" r="-1100" b="2414"/>
          <a:stretch/>
        </p:blipFill>
        <p:spPr>
          <a:xfrm>
            <a:off x="5500382" y="3871947"/>
            <a:ext cx="6830663" cy="21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GNNAdvisor (2D Worklaod Management)</a:t>
            </a:r>
            <a:b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8D86A0-FB35-4242-9ED1-FBA7F15C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94" y="3429000"/>
            <a:ext cx="6070615" cy="25910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77C3C4-82D7-479A-9A68-D2738A621431}"/>
              </a:ext>
            </a:extLst>
          </p:cNvPr>
          <p:cNvSpPr txBox="1"/>
          <p:nvPr/>
        </p:nvSpPr>
        <p:spPr>
          <a:xfrm>
            <a:off x="1642368" y="1207501"/>
            <a:ext cx="81475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Workload</a:t>
            </a:r>
            <a:r>
              <a:rPr lang="en-US" altLang="zh-CN"/>
              <a:t> :  </a:t>
            </a:r>
            <a:r>
              <a:rPr lang="en-US" altLang="zh-CN">
                <a:solidFill>
                  <a:srgbClr val="FF0000"/>
                </a:solidFill>
              </a:rPr>
              <a:t>the number of neighbors, the size of the embedding dimension</a:t>
            </a:r>
          </a:p>
          <a:p>
            <a:endParaRPr lang="en-US" altLang="zh-CN"/>
          </a:p>
          <a:p>
            <a:r>
              <a:rPr lang="en-US" altLang="zh-CN"/>
              <a:t>GNNAdvisor incorporates an inputdriven parameterized 2D workload management tailored for GNNs, including three techniques: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coarse-grained neighbor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fine-grained dimension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warpbased thread alignment</a:t>
            </a:r>
          </a:p>
        </p:txBody>
      </p:sp>
    </p:spTree>
    <p:extLst>
      <p:ext uri="{BB962C8B-B14F-4D97-AF65-F5344CB8AC3E}">
        <p14:creationId xmlns:p14="http://schemas.microsoft.com/office/powerpoint/2010/main" val="251482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GNNAdvisor (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GNN-specialized Memory Optimizations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b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15C2BD-02B9-4C8C-AC3D-4860549B54FE}"/>
              </a:ext>
            </a:extLst>
          </p:cNvPr>
          <p:cNvSpPr txBox="1"/>
          <p:nvPr/>
        </p:nvSpPr>
        <p:spPr>
          <a:xfrm>
            <a:off x="1642369" y="108626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FF0000"/>
                </a:solidFill>
              </a:rPr>
              <a:t>Community-aware Node Renumbering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EAF42F-A597-4019-BABC-57F9DB92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508" y="1819336"/>
            <a:ext cx="5285216" cy="37931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89E92A-94EF-4DF1-A818-471F3F158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32" y="2206762"/>
            <a:ext cx="3554782" cy="7580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36909C-8C93-437D-9096-8182F5895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423" y="3325696"/>
            <a:ext cx="1601073" cy="38714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895D791-C530-4A40-8C51-73E9F48D39D8}"/>
              </a:ext>
            </a:extLst>
          </p:cNvPr>
          <p:cNvSpPr txBox="1"/>
          <p:nvPr/>
        </p:nvSpPr>
        <p:spPr>
          <a:xfrm>
            <a:off x="1384032" y="3232283"/>
            <a:ext cx="401008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/>
              <a:t>When to apply : </a:t>
            </a:r>
          </a:p>
          <a:p>
            <a:pPr algn="l">
              <a:lnSpc>
                <a:spcPct val="150000"/>
              </a:lnSpc>
            </a:pPr>
            <a:r>
              <a:rPr lang="en-US" altLang="zh-CN"/>
              <a:t>How to apply : </a:t>
            </a:r>
            <a:r>
              <a:rPr lang="en-US" altLang="zh-CN">
                <a:solidFill>
                  <a:srgbClr val="FF0000"/>
                </a:solidFill>
              </a:rPr>
              <a:t>Rabbit Reordering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0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GNNAdvisor (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Design Optimization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b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87573B-A24F-4E9E-B104-E075C16EB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34" y="1458461"/>
            <a:ext cx="3141021" cy="12774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C3B8489-6FD2-4547-B473-9F68DCD710F4}"/>
              </a:ext>
            </a:extLst>
          </p:cNvPr>
          <p:cNvSpPr txBox="1"/>
          <p:nvPr/>
        </p:nvSpPr>
        <p:spPr>
          <a:xfrm>
            <a:off x="5622721" y="1648328"/>
            <a:ext cx="60946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FF0000"/>
                </a:solidFill>
              </a:rPr>
              <a:t>Analytical Modeling:</a:t>
            </a:r>
          </a:p>
          <a:p>
            <a:r>
              <a:rPr lang="en-US" altLang="zh-CN" sz="1600"/>
              <a:t>The performance/resource analytical model of GNNAdvisor has two variables, </a:t>
            </a:r>
            <a:r>
              <a:rPr lang="en-US" altLang="zh-CN" sz="1600">
                <a:solidFill>
                  <a:srgbClr val="FF0000"/>
                </a:solidFill>
              </a:rPr>
              <a:t>workload per thread </a:t>
            </a:r>
            <a:r>
              <a:rPr lang="en-US" altLang="zh-CN" sz="1600"/>
              <a:t>(WPT), and </a:t>
            </a:r>
            <a:r>
              <a:rPr lang="en-US" altLang="zh-CN" sz="1600">
                <a:solidFill>
                  <a:srgbClr val="FF0000"/>
                </a:solidFill>
              </a:rPr>
              <a:t>shared memory usage per block</a:t>
            </a:r>
            <a:r>
              <a:rPr lang="en-US" altLang="zh-CN" sz="1600"/>
              <a:t> (SMEM).</a:t>
            </a:r>
            <a:endParaRPr lang="zh-CN" altLang="en-US" sz="16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D99430-F8D2-4906-8F36-6943DA50F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533" y="3823282"/>
            <a:ext cx="3141021" cy="8819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E75768-B1F3-44D5-8284-61122F22963D}"/>
              </a:ext>
            </a:extLst>
          </p:cNvPr>
          <p:cNvSpPr txBox="1"/>
          <p:nvPr/>
        </p:nvSpPr>
        <p:spPr>
          <a:xfrm>
            <a:off x="5622721" y="3414972"/>
            <a:ext cx="609460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FF0000"/>
                </a:solidFill>
              </a:rPr>
              <a:t>Parameter Auto Selection:</a:t>
            </a:r>
          </a:p>
          <a:p>
            <a:r>
              <a:rPr lang="en-US" altLang="zh-CN" sz="1600"/>
              <a:t>To determine the value of the </a:t>
            </a:r>
            <a:r>
              <a:rPr lang="en-US" altLang="zh-CN" sz="1600">
                <a:solidFill>
                  <a:srgbClr val="FF0000"/>
                </a:solidFill>
              </a:rPr>
              <a:t>neighbor-group size</a:t>
            </a:r>
            <a:r>
              <a:rPr lang="en-US" altLang="zh-CN" sz="1600"/>
              <a:t> (ngs) and </a:t>
            </a:r>
            <a:r>
              <a:rPr lang="en-US" altLang="zh-CN" sz="1600">
                <a:solidFill>
                  <a:srgbClr val="FF0000"/>
                </a:solidFill>
              </a:rPr>
              <a:t>dimension-worker</a:t>
            </a:r>
            <a:r>
              <a:rPr lang="en-US" altLang="zh-CN" sz="1600"/>
              <a:t> (dw), we follow two steps.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First, we determine the value of dw based on tpw (thread-per-warp) and dim (embedding dimension).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Second, we determine the value of ngs based on the selected dw and the thread-per-block (tpb). </a:t>
            </a:r>
            <a:endParaRPr lang="zh-CN" altLang="en-US" sz="16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97ABCE1-8538-4BDF-BF36-EE7832177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50" y="5366078"/>
            <a:ext cx="4476750" cy="2952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AA88E7-D447-4E11-886F-3823C1878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450" y="5786929"/>
            <a:ext cx="5172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69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5366</TotalTime>
  <Words>2039</Words>
  <Application>Microsoft Office PowerPoint</Application>
  <PresentationFormat>宽屏</PresentationFormat>
  <Paragraphs>221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华文行楷</vt:lpstr>
      <vt:lpstr>宋体</vt:lpstr>
      <vt:lpstr>Arial</vt:lpstr>
      <vt:lpstr>Times New Roman</vt:lpstr>
      <vt:lpstr>Wingdings</vt:lpstr>
      <vt:lpstr>Office 主题​​</vt:lpstr>
      <vt:lpstr>State-of-the-art Progress on ML System</vt:lpstr>
      <vt:lpstr>GNN Embeddings and Neural Networks (OSDI’ 21)</vt:lpstr>
      <vt:lpstr>GNNAdvisor (Existing GNN Computing Frameworks) </vt:lpstr>
      <vt:lpstr>GNNAdvisor (Overview) </vt:lpstr>
      <vt:lpstr>GNNAdvisor (Analysis of Input Information) </vt:lpstr>
      <vt:lpstr>GNNAdvisor (2D Worklaod Management) </vt:lpstr>
      <vt:lpstr>GNNAdvisor (2D Worklaod Management) </vt:lpstr>
      <vt:lpstr>GNNAdvisor (GNN-specialized Memory Optimizations) </vt:lpstr>
      <vt:lpstr>GNNAdvisor (Design Optimization) </vt:lpstr>
      <vt:lpstr>GNNAdvisor (Evaluation) </vt:lpstr>
      <vt:lpstr>PET</vt:lpstr>
      <vt:lpstr>PET (Motivation)</vt:lpstr>
      <vt:lpstr>PET (Math Proof)</vt:lpstr>
      <vt:lpstr>PET (Math Proof)</vt:lpstr>
      <vt:lpstr>PET (Overview)</vt:lpstr>
      <vt:lpstr>PET (Mutation Generator)</vt:lpstr>
      <vt:lpstr>PET (Mutation Corrector)</vt:lpstr>
      <vt:lpstr>PET (Program Optimizer)</vt:lpstr>
      <vt:lpstr>PET (Evaluation)</vt:lpstr>
      <vt:lpstr>Tuna</vt:lpstr>
      <vt:lpstr>Tuna (Overview)</vt:lpstr>
      <vt:lpstr>Tuna (CPU Cost Model)</vt:lpstr>
      <vt:lpstr>Tuna (Nvidia GPU Cost Model)</vt:lpstr>
      <vt:lpstr>Tuna (Nvidia GPU Cost Model)</vt:lpstr>
      <vt:lpstr>Tuna (Search Algorithm)</vt:lpstr>
      <vt:lpstr>Tuna (Evaluation)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尤良 袁</dc:creator>
  <cp:lastModifiedBy>Li Jiaqi</cp:lastModifiedBy>
  <cp:revision>583</cp:revision>
  <dcterms:created xsi:type="dcterms:W3CDTF">2020-06-04T14:07:00Z</dcterms:created>
  <dcterms:modified xsi:type="dcterms:W3CDTF">2021-09-29T06:16:56Z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